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286" r:id="rId4"/>
    <p:sldId id="281" r:id="rId5"/>
    <p:sldId id="282" r:id="rId6"/>
    <p:sldId id="283" r:id="rId7"/>
    <p:sldId id="290" r:id="rId8"/>
    <p:sldId id="284" r:id="rId9"/>
    <p:sldId id="257" r:id="rId10"/>
    <p:sldId id="261" r:id="rId11"/>
    <p:sldId id="270" r:id="rId12"/>
    <p:sldId id="258" r:id="rId13"/>
    <p:sldId id="287" r:id="rId14"/>
    <p:sldId id="276" r:id="rId15"/>
    <p:sldId id="277" r:id="rId16"/>
    <p:sldId id="260" r:id="rId17"/>
    <p:sldId id="263" r:id="rId18"/>
    <p:sldId id="264" r:id="rId19"/>
    <p:sldId id="267" r:id="rId20"/>
    <p:sldId id="275" r:id="rId21"/>
    <p:sldId id="271" r:id="rId22"/>
    <p:sldId id="269" r:id="rId23"/>
    <p:sldId id="274" r:id="rId24"/>
    <p:sldId id="279" r:id="rId2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5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D5033F-775F-4E84-88B8-0F3BFC6DDE3C}" type="doc">
      <dgm:prSet loTypeId="urn:microsoft.com/office/officeart/2005/8/layout/defaul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336B2D6-7A81-438C-9422-0F0EB8CBB632}">
      <dgm:prSet phldrT="[Text]" custT="1"/>
      <dgm:spPr/>
      <dgm:t>
        <a:bodyPr/>
        <a:lstStyle/>
        <a:p>
          <a:r>
            <a:rPr lang="en-US" sz="2800" b="1" dirty="0" smtClean="0"/>
            <a:t>Preparation</a:t>
          </a:r>
        </a:p>
        <a:p>
          <a:r>
            <a:rPr lang="en-US" sz="1800" b="1" dirty="0" smtClean="0"/>
            <a:t>Timetable</a:t>
          </a:r>
          <a:endParaRPr lang="en-US" sz="1800" b="1" dirty="0"/>
        </a:p>
      </dgm:t>
    </dgm:pt>
    <dgm:pt modelId="{A9184B44-60D8-4D1C-BEB7-7E7E9F76B58A}" type="parTrans" cxnId="{883EBE6E-4299-4CFD-A01F-2D8D53AE6886}">
      <dgm:prSet/>
      <dgm:spPr/>
      <dgm:t>
        <a:bodyPr/>
        <a:lstStyle/>
        <a:p>
          <a:endParaRPr lang="en-US"/>
        </a:p>
      </dgm:t>
    </dgm:pt>
    <dgm:pt modelId="{58137A29-F0E4-4D8F-8CA6-4BD626F54049}" type="sibTrans" cxnId="{883EBE6E-4299-4CFD-A01F-2D8D53AE6886}">
      <dgm:prSet/>
      <dgm:spPr/>
      <dgm:t>
        <a:bodyPr/>
        <a:lstStyle/>
        <a:p>
          <a:endParaRPr lang="en-US"/>
        </a:p>
      </dgm:t>
    </dgm:pt>
    <dgm:pt modelId="{07E6E075-6DAA-4E83-8DAC-33D3DC4C911F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Technology</a:t>
          </a:r>
          <a:endParaRPr lang="en-US" b="1" dirty="0">
            <a:solidFill>
              <a:srgbClr val="FF0000"/>
            </a:solidFill>
          </a:endParaRPr>
        </a:p>
      </dgm:t>
    </dgm:pt>
    <dgm:pt modelId="{1EE7591C-650D-4EF7-8555-6C1F71213E4D}" type="parTrans" cxnId="{D5F36C12-46AB-48D9-8454-F637D26A21F8}">
      <dgm:prSet/>
      <dgm:spPr/>
      <dgm:t>
        <a:bodyPr/>
        <a:lstStyle/>
        <a:p>
          <a:endParaRPr lang="en-US"/>
        </a:p>
      </dgm:t>
    </dgm:pt>
    <dgm:pt modelId="{4B1D2AEA-5C54-439D-8838-5FA381123F68}" type="sibTrans" cxnId="{D5F36C12-46AB-48D9-8454-F637D26A21F8}">
      <dgm:prSet/>
      <dgm:spPr/>
      <dgm:t>
        <a:bodyPr/>
        <a:lstStyle/>
        <a:p>
          <a:endParaRPr lang="en-US"/>
        </a:p>
      </dgm:t>
    </dgm:pt>
    <dgm:pt modelId="{1FFB9479-EA28-4EE7-ABCD-46974B7F2177}">
      <dgm:prSet phldrT="[Text]"/>
      <dgm:spPr/>
      <dgm:t>
        <a:bodyPr/>
        <a:lstStyle/>
        <a:p>
          <a:r>
            <a:rPr lang="en-US" b="1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Training</a:t>
          </a:r>
          <a:endParaRPr lang="en-US" b="1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F420A6EB-DE12-44FD-9A12-6F3C83AAAF99}" type="parTrans" cxnId="{4FF9AEBF-B0C0-4C6B-8F3F-16D45D05FE74}">
      <dgm:prSet/>
      <dgm:spPr/>
      <dgm:t>
        <a:bodyPr/>
        <a:lstStyle/>
        <a:p>
          <a:endParaRPr lang="en-US"/>
        </a:p>
      </dgm:t>
    </dgm:pt>
    <dgm:pt modelId="{0204FBE2-F515-4F98-BC35-C976BE9A3643}" type="sibTrans" cxnId="{4FF9AEBF-B0C0-4C6B-8F3F-16D45D05FE74}">
      <dgm:prSet/>
      <dgm:spPr/>
      <dgm:t>
        <a:bodyPr/>
        <a:lstStyle/>
        <a:p>
          <a:endParaRPr lang="en-US"/>
        </a:p>
      </dgm:t>
    </dgm:pt>
    <dgm:pt modelId="{79BF9921-8C63-4B48-ADD4-FBF1E1AED34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Communication</a:t>
          </a:r>
          <a:endParaRPr lang="en-US" b="1" dirty="0">
            <a:solidFill>
              <a:schemeClr val="tx1"/>
            </a:solidFill>
          </a:endParaRPr>
        </a:p>
      </dgm:t>
    </dgm:pt>
    <dgm:pt modelId="{3E7F5578-5139-4D4A-8169-A00AC1C4F41F}" type="parTrans" cxnId="{B525408D-47B2-4A8D-A141-C06B297D6F28}">
      <dgm:prSet/>
      <dgm:spPr/>
      <dgm:t>
        <a:bodyPr/>
        <a:lstStyle/>
        <a:p>
          <a:endParaRPr lang="en-US"/>
        </a:p>
      </dgm:t>
    </dgm:pt>
    <dgm:pt modelId="{26851C3A-F824-497E-8C81-5DE5411AF4EB}" type="sibTrans" cxnId="{B525408D-47B2-4A8D-A141-C06B297D6F28}">
      <dgm:prSet/>
      <dgm:spPr/>
      <dgm:t>
        <a:bodyPr/>
        <a:lstStyle/>
        <a:p>
          <a:endParaRPr lang="en-US"/>
        </a:p>
      </dgm:t>
    </dgm:pt>
    <dgm:pt modelId="{87209CE3-CC52-47AC-8ABA-76A29CD7CAD9}" type="pres">
      <dgm:prSet presAssocID="{00D5033F-775F-4E84-88B8-0F3BFC6DDE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7913AD-DC1F-445B-A7C1-FA62AB935C4A}" type="pres">
      <dgm:prSet presAssocID="{E336B2D6-7A81-438C-9422-0F0EB8CBB63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EF89B-2C27-4805-9C16-1D86D34E32C5}" type="pres">
      <dgm:prSet presAssocID="{58137A29-F0E4-4D8F-8CA6-4BD626F54049}" presName="sibTrans" presStyleCnt="0"/>
      <dgm:spPr/>
    </dgm:pt>
    <dgm:pt modelId="{36F161C5-1C6E-4776-A3B4-31194182A8DF}" type="pres">
      <dgm:prSet presAssocID="{07E6E075-6DAA-4E83-8DAC-33D3DC4C911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D8AA0-D402-4F55-B948-63ED1D274961}" type="pres">
      <dgm:prSet presAssocID="{4B1D2AEA-5C54-439D-8838-5FA381123F68}" presName="sibTrans" presStyleCnt="0"/>
      <dgm:spPr/>
    </dgm:pt>
    <dgm:pt modelId="{AFE0E6B5-657A-4FB0-ADB6-01E6EA6D6104}" type="pres">
      <dgm:prSet presAssocID="{1FFB9479-EA28-4EE7-ABCD-46974B7F217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B430D-823C-4F1E-AE2B-4F018BC5B652}" type="pres">
      <dgm:prSet presAssocID="{0204FBE2-F515-4F98-BC35-C976BE9A3643}" presName="sibTrans" presStyleCnt="0"/>
      <dgm:spPr/>
    </dgm:pt>
    <dgm:pt modelId="{C596BCE6-A1A4-464D-A18D-94C1B4585708}" type="pres">
      <dgm:prSet presAssocID="{79BF9921-8C63-4B48-ADD4-FBF1E1AED34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5CB956-2BBE-4B23-B802-1585694EC42A}" type="presOf" srcId="{00D5033F-775F-4E84-88B8-0F3BFC6DDE3C}" destId="{87209CE3-CC52-47AC-8ABA-76A29CD7CAD9}" srcOrd="0" destOrd="0" presId="urn:microsoft.com/office/officeart/2005/8/layout/default"/>
    <dgm:cxn modelId="{72819303-BF05-4CDA-A5AF-84F12010D163}" type="presOf" srcId="{1FFB9479-EA28-4EE7-ABCD-46974B7F2177}" destId="{AFE0E6B5-657A-4FB0-ADB6-01E6EA6D6104}" srcOrd="0" destOrd="0" presId="urn:microsoft.com/office/officeart/2005/8/layout/default"/>
    <dgm:cxn modelId="{B525408D-47B2-4A8D-A141-C06B297D6F28}" srcId="{00D5033F-775F-4E84-88B8-0F3BFC6DDE3C}" destId="{79BF9921-8C63-4B48-ADD4-FBF1E1AED343}" srcOrd="3" destOrd="0" parTransId="{3E7F5578-5139-4D4A-8169-A00AC1C4F41F}" sibTransId="{26851C3A-F824-497E-8C81-5DE5411AF4EB}"/>
    <dgm:cxn modelId="{883EBE6E-4299-4CFD-A01F-2D8D53AE6886}" srcId="{00D5033F-775F-4E84-88B8-0F3BFC6DDE3C}" destId="{E336B2D6-7A81-438C-9422-0F0EB8CBB632}" srcOrd="0" destOrd="0" parTransId="{A9184B44-60D8-4D1C-BEB7-7E7E9F76B58A}" sibTransId="{58137A29-F0E4-4D8F-8CA6-4BD626F54049}"/>
    <dgm:cxn modelId="{47BB2040-8982-464A-9F69-E2F9FFA135D2}" type="presOf" srcId="{E336B2D6-7A81-438C-9422-0F0EB8CBB632}" destId="{E37913AD-DC1F-445B-A7C1-FA62AB935C4A}" srcOrd="0" destOrd="0" presId="urn:microsoft.com/office/officeart/2005/8/layout/default"/>
    <dgm:cxn modelId="{7B0122C8-43BD-4816-8F8B-391C46D2AC27}" type="presOf" srcId="{79BF9921-8C63-4B48-ADD4-FBF1E1AED343}" destId="{C596BCE6-A1A4-464D-A18D-94C1B4585708}" srcOrd="0" destOrd="0" presId="urn:microsoft.com/office/officeart/2005/8/layout/default"/>
    <dgm:cxn modelId="{D5F36C12-46AB-48D9-8454-F637D26A21F8}" srcId="{00D5033F-775F-4E84-88B8-0F3BFC6DDE3C}" destId="{07E6E075-6DAA-4E83-8DAC-33D3DC4C911F}" srcOrd="1" destOrd="0" parTransId="{1EE7591C-650D-4EF7-8555-6C1F71213E4D}" sibTransId="{4B1D2AEA-5C54-439D-8838-5FA381123F68}"/>
    <dgm:cxn modelId="{5F1817B6-8D16-4A9D-82A9-CD63BD45EB5B}" type="presOf" srcId="{07E6E075-6DAA-4E83-8DAC-33D3DC4C911F}" destId="{36F161C5-1C6E-4776-A3B4-31194182A8DF}" srcOrd="0" destOrd="0" presId="urn:microsoft.com/office/officeart/2005/8/layout/default"/>
    <dgm:cxn modelId="{4FF9AEBF-B0C0-4C6B-8F3F-16D45D05FE74}" srcId="{00D5033F-775F-4E84-88B8-0F3BFC6DDE3C}" destId="{1FFB9479-EA28-4EE7-ABCD-46974B7F2177}" srcOrd="2" destOrd="0" parTransId="{F420A6EB-DE12-44FD-9A12-6F3C83AAAF99}" sibTransId="{0204FBE2-F515-4F98-BC35-C976BE9A3643}"/>
    <dgm:cxn modelId="{4AD51A4C-8E79-44D8-A91C-58A4999FE87D}" type="presParOf" srcId="{87209CE3-CC52-47AC-8ABA-76A29CD7CAD9}" destId="{E37913AD-DC1F-445B-A7C1-FA62AB935C4A}" srcOrd="0" destOrd="0" presId="urn:microsoft.com/office/officeart/2005/8/layout/default"/>
    <dgm:cxn modelId="{677496E3-A8D8-4154-816E-0CF5AC75D454}" type="presParOf" srcId="{87209CE3-CC52-47AC-8ABA-76A29CD7CAD9}" destId="{BACEF89B-2C27-4805-9C16-1D86D34E32C5}" srcOrd="1" destOrd="0" presId="urn:microsoft.com/office/officeart/2005/8/layout/default"/>
    <dgm:cxn modelId="{BB70355A-D338-409C-ADF6-F6C2FB6E6DDD}" type="presParOf" srcId="{87209CE3-CC52-47AC-8ABA-76A29CD7CAD9}" destId="{36F161C5-1C6E-4776-A3B4-31194182A8DF}" srcOrd="2" destOrd="0" presId="urn:microsoft.com/office/officeart/2005/8/layout/default"/>
    <dgm:cxn modelId="{EA478739-CE4C-42B4-A6E9-CD39A0729168}" type="presParOf" srcId="{87209CE3-CC52-47AC-8ABA-76A29CD7CAD9}" destId="{D84D8AA0-D402-4F55-B948-63ED1D274961}" srcOrd="3" destOrd="0" presId="urn:microsoft.com/office/officeart/2005/8/layout/default"/>
    <dgm:cxn modelId="{F5DBD88B-16F0-4F15-8205-97ED4C6CB8FC}" type="presParOf" srcId="{87209CE3-CC52-47AC-8ABA-76A29CD7CAD9}" destId="{AFE0E6B5-657A-4FB0-ADB6-01E6EA6D6104}" srcOrd="4" destOrd="0" presId="urn:microsoft.com/office/officeart/2005/8/layout/default"/>
    <dgm:cxn modelId="{33151CC0-ECAF-44D5-A76B-6B856FB9FB95}" type="presParOf" srcId="{87209CE3-CC52-47AC-8ABA-76A29CD7CAD9}" destId="{B5AB430D-823C-4F1E-AE2B-4F018BC5B652}" srcOrd="5" destOrd="0" presId="urn:microsoft.com/office/officeart/2005/8/layout/default"/>
    <dgm:cxn modelId="{4AD35F1D-8B7C-4DA3-B781-33744EA1FDFB}" type="presParOf" srcId="{87209CE3-CC52-47AC-8ABA-76A29CD7CAD9}" destId="{C596BCE6-A1A4-464D-A18D-94C1B458570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913AD-DC1F-445B-A7C1-FA62AB935C4A}">
      <dsp:nvSpPr>
        <dsp:cNvPr id="0" name=""/>
        <dsp:cNvSpPr/>
      </dsp:nvSpPr>
      <dsp:spPr>
        <a:xfrm>
          <a:off x="313231" y="910"/>
          <a:ext cx="3620541" cy="21723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Preparation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Timetable</a:t>
          </a:r>
          <a:endParaRPr lang="en-US" sz="1800" b="1" kern="1200" dirty="0"/>
        </a:p>
      </dsp:txBody>
      <dsp:txXfrm>
        <a:off x="313231" y="910"/>
        <a:ext cx="3620541" cy="2172325"/>
      </dsp:txXfrm>
    </dsp:sp>
    <dsp:sp modelId="{36F161C5-1C6E-4776-A3B4-31194182A8DF}">
      <dsp:nvSpPr>
        <dsp:cNvPr id="0" name=""/>
        <dsp:cNvSpPr/>
      </dsp:nvSpPr>
      <dsp:spPr>
        <a:xfrm>
          <a:off x="4295827" y="910"/>
          <a:ext cx="3620541" cy="2172325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solidFill>
                <a:srgbClr val="FF0000"/>
              </a:solidFill>
            </a:rPr>
            <a:t>Technology</a:t>
          </a:r>
          <a:endParaRPr lang="en-US" sz="3500" b="1" kern="1200" dirty="0">
            <a:solidFill>
              <a:srgbClr val="FF0000"/>
            </a:solidFill>
          </a:endParaRPr>
        </a:p>
      </dsp:txBody>
      <dsp:txXfrm>
        <a:off x="4295827" y="910"/>
        <a:ext cx="3620541" cy="2172325"/>
      </dsp:txXfrm>
    </dsp:sp>
    <dsp:sp modelId="{AFE0E6B5-657A-4FB0-ADB6-01E6EA6D6104}">
      <dsp:nvSpPr>
        <dsp:cNvPr id="0" name=""/>
        <dsp:cNvSpPr/>
      </dsp:nvSpPr>
      <dsp:spPr>
        <a:xfrm>
          <a:off x="313231" y="2535289"/>
          <a:ext cx="3620541" cy="2172325"/>
        </a:xfrm>
        <a:prstGeom prst="rect">
          <a:avLst/>
        </a:prstGeom>
        <a:solidFill>
          <a:schemeClr val="accent4">
            <a:hueOff val="1209614"/>
            <a:satOff val="-396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Training</a:t>
          </a:r>
          <a:endParaRPr lang="en-US" sz="3500" b="1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313231" y="2535289"/>
        <a:ext cx="3620541" cy="2172325"/>
      </dsp:txXfrm>
    </dsp:sp>
    <dsp:sp modelId="{C596BCE6-A1A4-464D-A18D-94C1B4585708}">
      <dsp:nvSpPr>
        <dsp:cNvPr id="0" name=""/>
        <dsp:cNvSpPr/>
      </dsp:nvSpPr>
      <dsp:spPr>
        <a:xfrm>
          <a:off x="4295827" y="2535289"/>
          <a:ext cx="3620541" cy="2172325"/>
        </a:xfrm>
        <a:prstGeom prst="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solidFill>
                <a:schemeClr val="tx1"/>
              </a:solidFill>
            </a:rPr>
            <a:t>Communication</a:t>
          </a:r>
          <a:endParaRPr lang="en-US" sz="3500" b="1" kern="1200" dirty="0">
            <a:solidFill>
              <a:schemeClr val="tx1"/>
            </a:solidFill>
          </a:endParaRPr>
        </a:p>
      </dsp:txBody>
      <dsp:txXfrm>
        <a:off x="4295827" y="2535289"/>
        <a:ext cx="3620541" cy="2172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614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2183E6B8-1786-4302-94BC-DF9A6FD4574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614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0ADD2C50-F9F5-466C-8B82-4B576499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4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5E216-A8A2-49D4-AB34-52B1BEB6E6B5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7B932-3E2F-4903-858D-727AB0D9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8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307-5DDD-40F8-95D2-51AAD35ED70C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2B78-66D7-4BD0-81DC-EB7596F4C618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84F59-41B5-4540-84F4-0D68AB3F1AD3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5CD9-89D0-4B2C-B69D-2293E4D5ADFA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C20C-EC22-47BE-AB69-47AE805919ED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1A9-1ADF-44F6-AF88-929A86A3A907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AA5D-CFDD-4E98-8F49-61B53A6E8BC6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0BB5-B056-4D34-886C-FF3C34267369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521-E7FB-49BF-B64D-B39D071DEFB4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DBFE-0A38-4FA0-86AA-53B7173EB76E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0A4-F02C-47DA-B5D7-68F6B662E683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D1E010-E14B-46F7-8627-9D89CD3D7D61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A350B3-AFA1-4F1A-B4CC-58D696D49D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as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979023"/>
            <a:ext cx="7772400" cy="178010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</a:t>
            </a:r>
            <a:r>
              <a:rPr lang="en-US" sz="89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ONLINE</a:t>
            </a:r>
            <a:endParaRPr lang="en-US" sz="89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473200"/>
          </a:xfrm>
        </p:spPr>
        <p:txBody>
          <a:bodyPr>
            <a:normAutofit fontScale="55000" lnSpcReduction="20000"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2015</a:t>
            </a:r>
          </a:p>
          <a:p>
            <a:r>
              <a:rPr lang="en-US" sz="6000" b="1" dirty="0" smtClean="0">
                <a:solidFill>
                  <a:schemeClr val="tx1"/>
                </a:solidFill>
              </a:rPr>
              <a:t>A BRAND NEW WORLD….BEST PRACTICES</a:t>
            </a:r>
            <a:endParaRPr lang="en-US" sz="6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3962400" cy="167204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ContrastingRightFacing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0641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ONLINE DATABASES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7814733" cy="387773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Tutorial Database </a:t>
            </a:r>
            <a:r>
              <a:rPr lang="en-US" dirty="0"/>
              <a:t>– to complete TOPSpro Enterprise Online self-training </a:t>
            </a:r>
            <a:r>
              <a:rPr lang="en-US" dirty="0" smtClean="0"/>
              <a:t>exercises</a:t>
            </a:r>
            <a:r>
              <a:rPr lang="en-US" dirty="0"/>
              <a:t> </a:t>
            </a:r>
            <a:r>
              <a:rPr lang="en-US" dirty="0" smtClean="0"/>
              <a:t>(Rolling Hills fictitious data)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/>
              <a:t>Production Database </a:t>
            </a:r>
            <a:r>
              <a:rPr lang="en-US" dirty="0"/>
              <a:t>– </a:t>
            </a:r>
            <a:r>
              <a:rPr lang="en-US" dirty="0" smtClean="0"/>
              <a:t>live, to </a:t>
            </a:r>
            <a:r>
              <a:rPr lang="en-US" dirty="0"/>
              <a:t>conduct </a:t>
            </a:r>
            <a:r>
              <a:rPr lang="en-US" dirty="0" smtClean="0"/>
              <a:t>actual tests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CASAS ONLINE TRAINING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 to </a:t>
            </a:r>
            <a:r>
              <a:rPr lang="en-US" sz="3200" dirty="0">
                <a:hlinkClick r:id="rId2"/>
              </a:rPr>
              <a:t>www.casas.org</a:t>
            </a:r>
            <a:endParaRPr lang="en-US" sz="3200" dirty="0"/>
          </a:p>
          <a:p>
            <a:r>
              <a:rPr lang="en-US" sz="3200" dirty="0" smtClean="0"/>
              <a:t>Create CASAS Profile</a:t>
            </a:r>
          </a:p>
          <a:p>
            <a:r>
              <a:rPr lang="en-US" sz="3200" dirty="0" smtClean="0"/>
              <a:t>Online Training</a:t>
            </a:r>
          </a:p>
          <a:p>
            <a:r>
              <a:rPr lang="en-US" sz="3200" dirty="0" smtClean="0"/>
              <a:t>Complete Online Coordinator/Proctor Modules for CASAS </a:t>
            </a:r>
            <a:r>
              <a:rPr lang="en-US" sz="3200" dirty="0" err="1" smtClean="0"/>
              <a:t>eTests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PILOT PHASE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7408333" cy="434340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Start with One School</a:t>
            </a:r>
          </a:p>
          <a:p>
            <a:pPr lvl="1"/>
            <a:r>
              <a:rPr lang="en-US" sz="3800" dirty="0" smtClean="0"/>
              <a:t>Identify </a:t>
            </a:r>
            <a:r>
              <a:rPr lang="en-US" sz="3800" dirty="0"/>
              <a:t>how many schools </a:t>
            </a:r>
            <a:r>
              <a:rPr lang="en-US" sz="3800" dirty="0" smtClean="0"/>
              <a:t>will be converting. </a:t>
            </a:r>
          </a:p>
          <a:p>
            <a:pPr lvl="1"/>
            <a:r>
              <a:rPr lang="en-US" sz="3800" dirty="0" smtClean="0"/>
              <a:t>Review </a:t>
            </a:r>
            <a:r>
              <a:rPr lang="en-US" sz="3800" dirty="0"/>
              <a:t>enrollment, testing staff available, computers, </a:t>
            </a:r>
            <a:r>
              <a:rPr lang="en-US" sz="3800" dirty="0" smtClean="0"/>
              <a:t>etc.</a:t>
            </a:r>
          </a:p>
          <a:p>
            <a:pPr lvl="1"/>
            <a:r>
              <a:rPr lang="en-US" sz="3800" dirty="0" smtClean="0"/>
              <a:t>Then </a:t>
            </a:r>
            <a:r>
              <a:rPr lang="en-US" sz="3800" dirty="0"/>
              <a:t>select one </a:t>
            </a:r>
            <a:r>
              <a:rPr lang="en-US" sz="3800" dirty="0" smtClean="0"/>
              <a:t>school </a:t>
            </a:r>
            <a:r>
              <a:rPr lang="en-US" sz="3800" dirty="0"/>
              <a:t>for pilot phase.</a:t>
            </a:r>
          </a:p>
          <a:p>
            <a:endParaRPr lang="en-US" sz="5100" dirty="0" smtClean="0"/>
          </a:p>
          <a:p>
            <a:pPr marL="0" indent="0">
              <a:buNone/>
            </a:pPr>
            <a:r>
              <a:rPr lang="en-US" sz="5100" dirty="0" smtClean="0"/>
              <a:t>    -  One term</a:t>
            </a:r>
          </a:p>
          <a:p>
            <a:pPr marL="0" indent="0">
              <a:buNone/>
            </a:pPr>
            <a:r>
              <a:rPr lang="en-US" sz="5100" dirty="0" smtClean="0"/>
              <a:t>    -  All new students and returning </a:t>
            </a:r>
          </a:p>
          <a:p>
            <a:pPr marL="0" indent="0">
              <a:buNone/>
            </a:pPr>
            <a:r>
              <a:rPr lang="en-US" sz="5100" dirty="0" smtClean="0"/>
              <a:t>    -  Converting from </a:t>
            </a:r>
            <a:r>
              <a:rPr lang="en-US" sz="5100" b="1" i="1" dirty="0" smtClean="0"/>
              <a:t>eTests</a:t>
            </a:r>
            <a:r>
              <a:rPr lang="en-US" sz="5100" dirty="0" smtClean="0"/>
              <a:t> to </a:t>
            </a:r>
            <a:r>
              <a:rPr lang="en-US" sz="5100" b="1" i="1" dirty="0" smtClean="0"/>
              <a:t>eTests</a:t>
            </a:r>
            <a:r>
              <a:rPr lang="en-US" sz="5100" dirty="0" smtClean="0"/>
              <a:t> Online</a:t>
            </a:r>
          </a:p>
          <a:p>
            <a:pPr marL="0" indent="0">
              <a:buNone/>
            </a:pPr>
            <a:r>
              <a:rPr lang="en-US" sz="5100" dirty="0" smtClean="0"/>
              <a:t>    -  Identify challenges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5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PHASE 1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7408333" cy="4038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Identify how many schools will be converting at one time. Review enrollment, testing staff available, computers, etc.  Then select schools. 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Best Practice -- Conversion of 1-3 schools (including off sites)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90800"/>
            <a:ext cx="7408333" cy="30696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 additional number of schools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Best Practice -- Conversion of no more than 4-5 additional school sites at a time (including off site locations)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5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PHASE 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752600"/>
            <a:ext cx="7408333" cy="2917296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Conversion of all remaining schools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Best Practice: Conversion of remaining schools (including off-sites)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TESTING OPTIONS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043333" cy="3450696"/>
          </a:xfrm>
        </p:spPr>
        <p:txBody>
          <a:bodyPr>
            <a:normAutofit fontScale="92500"/>
          </a:bodyPr>
          <a:lstStyle/>
          <a:p>
            <a:r>
              <a:rPr lang="en-US" sz="2800" b="1" i="1" dirty="0" smtClean="0"/>
              <a:t>eTest</a:t>
            </a:r>
            <a:r>
              <a:rPr lang="en-US" sz="2800" b="1" dirty="0" smtClean="0"/>
              <a:t>s</a:t>
            </a:r>
          </a:p>
          <a:p>
            <a:pPr marL="0" indent="0">
              <a:buNone/>
            </a:pPr>
            <a:r>
              <a:rPr lang="en-US" sz="2800" dirty="0" smtClean="0"/>
              <a:t>    If transitioning from </a:t>
            </a:r>
            <a:r>
              <a:rPr lang="en-US" sz="2800" dirty="0" err="1" smtClean="0"/>
              <a:t>eTests</a:t>
            </a:r>
            <a:r>
              <a:rPr lang="en-US" sz="2800" dirty="0" smtClean="0"/>
              <a:t> Desktop to </a:t>
            </a:r>
            <a:r>
              <a:rPr lang="en-US" sz="2800" dirty="0" err="1" smtClean="0"/>
              <a:t>eTests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Online m</a:t>
            </a:r>
            <a:r>
              <a:rPr lang="en-US" sz="2800" dirty="0" smtClean="0"/>
              <a:t>aintain </a:t>
            </a:r>
            <a:r>
              <a:rPr lang="en-US" sz="2800" dirty="0"/>
              <a:t>the Dongles as a backup until full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conversion is </a:t>
            </a:r>
            <a:r>
              <a:rPr lang="en-US" sz="2800" dirty="0"/>
              <a:t>completed.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Pencil and Paper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 smtClean="0"/>
              <a:t>  </a:t>
            </a:r>
            <a:r>
              <a:rPr lang="en-US" dirty="0" smtClean="0"/>
              <a:t> Keep minimum current inventory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TOPSpro Enterprise (TE)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599" cy="4648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Individual Skills Profile  </a:t>
            </a:r>
            <a:endParaRPr lang="en-US" dirty="0"/>
          </a:p>
          <a:p>
            <a:pPr lvl="0"/>
            <a:r>
              <a:rPr lang="en-US" b="1" dirty="0"/>
              <a:t>Student Competency Performance </a:t>
            </a:r>
            <a:endParaRPr lang="en-US" dirty="0"/>
          </a:p>
          <a:p>
            <a:pPr lvl="0"/>
            <a:r>
              <a:rPr lang="en-US" b="1" dirty="0"/>
              <a:t>Personal Score Report </a:t>
            </a:r>
            <a:r>
              <a:rPr lang="en-US" dirty="0"/>
              <a:t>(PSR) </a:t>
            </a:r>
            <a:r>
              <a:rPr lang="en-US" dirty="0" smtClean="0"/>
              <a:t>-- Shows </a:t>
            </a:r>
            <a:r>
              <a:rPr lang="en-US" dirty="0"/>
              <a:t>test results summary and scale score descriptor of an individual test-taker on a given test form. Option to display on-screen at the end of a test with option to print.</a:t>
            </a:r>
          </a:p>
          <a:p>
            <a:pPr lvl="0"/>
            <a:r>
              <a:rPr lang="en-US" b="1" dirty="0"/>
              <a:t>Student Test Summary</a:t>
            </a:r>
            <a:endParaRPr lang="en-US" dirty="0"/>
          </a:p>
          <a:p>
            <a:pPr lvl="0"/>
            <a:r>
              <a:rPr lang="en-US" b="1" dirty="0" smtClean="0"/>
              <a:t>Class Performance Reports</a:t>
            </a:r>
            <a:endParaRPr lang="en-US" dirty="0"/>
          </a:p>
          <a:p>
            <a:pPr lvl="0"/>
            <a:r>
              <a:rPr lang="en-US" b="1" dirty="0"/>
              <a:t>Students With No Tests</a:t>
            </a:r>
            <a:endParaRPr lang="en-US" dirty="0"/>
          </a:p>
          <a:p>
            <a:pPr lvl="0"/>
            <a:r>
              <a:rPr lang="en-US" b="1" dirty="0"/>
              <a:t>Next-Assigned Test</a:t>
            </a:r>
            <a:r>
              <a:rPr lang="en-US" dirty="0"/>
              <a:t> (NAT</a:t>
            </a:r>
            <a:r>
              <a:rPr lang="en-US" dirty="0" smtClean="0"/>
              <a:t>)</a:t>
            </a:r>
          </a:p>
          <a:p>
            <a:pPr lvl="0"/>
            <a:r>
              <a:rPr lang="en-US" b="1" i="1" dirty="0" err="1" smtClean="0"/>
              <a:t>eTests</a:t>
            </a:r>
            <a:r>
              <a:rPr lang="en-US" b="1" dirty="0" smtClean="0"/>
              <a:t> Online Administrations (WTUs)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ONLINE LOGIN PAGE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648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Testing Sessions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Displays </a:t>
            </a:r>
            <a:r>
              <a:rPr lang="en-US" dirty="0"/>
              <a:t>the list of sessions </a:t>
            </a:r>
            <a:r>
              <a:rPr lang="en-US" dirty="0" smtClean="0"/>
              <a:t>created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/>
              <a:t>Testing Stations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Displays </a:t>
            </a:r>
            <a:r>
              <a:rPr lang="en-US" dirty="0"/>
              <a:t>the list of testing </a:t>
            </a:r>
            <a:r>
              <a:rPr lang="en-US" dirty="0" smtClean="0"/>
              <a:t>stations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 </a:t>
            </a:r>
            <a:r>
              <a:rPr lang="en-US" b="1" dirty="0" smtClean="0"/>
              <a:t>Students</a:t>
            </a:r>
          </a:p>
          <a:p>
            <a:pPr marL="0" indent="0">
              <a:buNone/>
            </a:pPr>
            <a:endParaRPr lang="en-US" b="1" dirty="0"/>
          </a:p>
          <a:p>
            <a:pPr lvl="0"/>
            <a:r>
              <a:rPr lang="en-US" dirty="0"/>
              <a:t> </a:t>
            </a:r>
            <a:r>
              <a:rPr lang="en-US" b="1" dirty="0"/>
              <a:t>Test Results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Displays </a:t>
            </a:r>
            <a:r>
              <a:rPr lang="en-US" dirty="0"/>
              <a:t>the list of test </a:t>
            </a:r>
            <a:r>
              <a:rPr lang="en-US" dirty="0" smtClean="0"/>
              <a:t>results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 </a:t>
            </a:r>
            <a:r>
              <a:rPr lang="en-US" b="1" dirty="0" smtClean="0"/>
              <a:t>Settings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Displays settings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5400" y="1524000"/>
            <a:ext cx="3657600" cy="4572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533400"/>
            <a:ext cx="6934200" cy="57911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079668" y="4267200"/>
            <a:ext cx="1482932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>
            <a:normAutofit/>
          </a:bodyPr>
          <a:lstStyle/>
          <a:p>
            <a:r>
              <a:rPr lang="en-US" dirty="0" smtClean="0"/>
              <a:t>TRANSITIONING</a:t>
            </a:r>
            <a:br>
              <a:rPr lang="en-US" dirty="0" smtClean="0"/>
            </a:br>
            <a:r>
              <a:rPr lang="en-US" dirty="0" smtClean="0"/>
              <a:t>TO</a:t>
            </a:r>
            <a:br>
              <a:rPr lang="en-US" dirty="0" smtClean="0"/>
            </a:br>
            <a:r>
              <a:rPr lang="en-US" dirty="0" err="1" smtClean="0"/>
              <a:t>eTests</a:t>
            </a:r>
            <a:r>
              <a:rPr lang="en-US" dirty="0" smtClean="0"/>
              <a:t> Online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There is nothing to it…but to do it…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TOPSpro ENTERPRISE (TE)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remember to have TE open simultaneously with CASAS </a:t>
            </a:r>
            <a:r>
              <a:rPr lang="en-US" b="1" i="1" dirty="0"/>
              <a:t>etests </a:t>
            </a:r>
            <a:r>
              <a:rPr lang="en-US" dirty="0"/>
              <a:t>Online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600" y="3581400"/>
            <a:ext cx="4953000" cy="25196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Station Configuration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76200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Designate only a few people , preferably a technician to complete the station configurations.</a:t>
            </a:r>
          </a:p>
          <a:p>
            <a:pPr algn="ctr"/>
            <a:endParaRPr lang="en-US" sz="40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291957" y="2286000"/>
            <a:ext cx="8229600" cy="8001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Test Irregularities Report (TIR)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6546" y="3276600"/>
            <a:ext cx="8486454" cy="86121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Have a systematic process to report irregularities and test interruptions.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4349393"/>
            <a:ext cx="8229600" cy="10207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 smtClean="0"/>
              <a:t>TOPSpro</a:t>
            </a:r>
            <a:r>
              <a:rPr lang="en-US" sz="3600" dirty="0" smtClean="0"/>
              <a:t> Enterprise (TE)</a:t>
            </a:r>
            <a:endParaRPr lang="en-U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9936" y="5410200"/>
            <a:ext cx="8529263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Recommended every school to have a TE Administrator with access to all features</a:t>
            </a:r>
            <a:endParaRPr lang="en-US" sz="2400" b="1" dirty="0" smtClean="0"/>
          </a:p>
          <a:p>
            <a:endParaRPr lang="en-US" b="1" dirty="0" smtClean="0"/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CREATING TESTING SESSIONS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 testing sessions the same with same configuration settings</a:t>
            </a:r>
          </a:p>
          <a:p>
            <a:pPr>
              <a:buFontTx/>
              <a:buChar char="-"/>
            </a:pPr>
            <a:r>
              <a:rPr lang="en-US" dirty="0" smtClean="0"/>
              <a:t>Post-test</a:t>
            </a:r>
          </a:p>
          <a:p>
            <a:pPr>
              <a:buFontTx/>
              <a:buChar char="-"/>
            </a:pPr>
            <a:r>
              <a:rPr lang="en-US" dirty="0" smtClean="0"/>
              <a:t>Pre-Test 6+ (Locator)</a:t>
            </a:r>
          </a:p>
          <a:p>
            <a:pPr>
              <a:buFontTx/>
              <a:buChar char="-"/>
            </a:pPr>
            <a:r>
              <a:rPr lang="en-US" dirty="0" smtClean="0"/>
              <a:t>Retest Same Day</a:t>
            </a:r>
          </a:p>
          <a:p>
            <a:pPr>
              <a:buFontTx/>
              <a:buChar char="-"/>
            </a:pPr>
            <a:r>
              <a:rPr lang="en-US" dirty="0" smtClean="0"/>
              <a:t>Practice Sessions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STUDENT TESTING SCREEN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Students need to review new format available as a Power Point Presentation in www. casas.org 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828800"/>
            <a:ext cx="5105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752600"/>
            <a:ext cx="8305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/>
              <a:t>FL </a:t>
            </a:r>
            <a:r>
              <a:rPr lang="en-US" sz="2800" b="1" dirty="0"/>
              <a:t>State </a:t>
            </a:r>
            <a:r>
              <a:rPr lang="en-US" sz="2800" b="1" dirty="0" smtClean="0"/>
              <a:t> and National Certified </a:t>
            </a:r>
            <a:r>
              <a:rPr lang="en-US" sz="2800" b="1" dirty="0"/>
              <a:t>CASAS Trainer</a:t>
            </a:r>
          </a:p>
          <a:p>
            <a:r>
              <a:rPr lang="en-US" sz="2800" dirty="0" smtClean="0"/>
              <a:t>Veronica </a:t>
            </a:r>
            <a:r>
              <a:rPr lang="en-US" sz="2800" dirty="0" err="1"/>
              <a:t>Pavon</a:t>
            </a:r>
            <a:r>
              <a:rPr lang="en-US" sz="2800" dirty="0"/>
              <a:t> </a:t>
            </a:r>
            <a:r>
              <a:rPr lang="en-US" sz="2800" dirty="0" smtClean="0"/>
              <a:t>Baker</a:t>
            </a:r>
            <a:endParaRPr lang="en-US" dirty="0" smtClean="0"/>
          </a:p>
          <a:p>
            <a:pPr lvl="0"/>
            <a:r>
              <a:rPr lang="en-US" sz="2400" dirty="0" smtClean="0"/>
              <a:t>     305.531.0451, Ext 2407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800" b="1" dirty="0" smtClean="0"/>
              <a:t>CASAS Office -- </a:t>
            </a:r>
            <a:r>
              <a:rPr lang="en-US" sz="2800" dirty="0"/>
              <a:t>800-255-1036</a:t>
            </a:r>
            <a:endParaRPr lang="en-US" sz="2800" b="1" dirty="0" smtClean="0"/>
          </a:p>
          <a:p>
            <a:r>
              <a:rPr lang="en-US" sz="2400" b="1" dirty="0" smtClean="0"/>
              <a:t>Tech Support </a:t>
            </a:r>
            <a:r>
              <a:rPr lang="en-US" sz="2400" dirty="0"/>
              <a:t>from 9 am to 8 pm Eastern </a:t>
            </a:r>
            <a:r>
              <a:rPr lang="en-US" sz="2400" dirty="0" smtClean="0"/>
              <a:t>time</a:t>
            </a:r>
            <a:r>
              <a:rPr lang="en-US" sz="2400" b="1" dirty="0" smtClean="0"/>
              <a:t>: </a:t>
            </a:r>
            <a:r>
              <a:rPr lang="en-US" sz="2400" dirty="0" smtClean="0"/>
              <a:t> press 2</a:t>
            </a:r>
          </a:p>
          <a:p>
            <a:r>
              <a:rPr lang="en-US" sz="2400" dirty="0" smtClean="0"/>
              <a:t>To get started with </a:t>
            </a:r>
            <a:r>
              <a:rPr lang="en-US" sz="2400" dirty="0" err="1" smtClean="0"/>
              <a:t>eTests</a:t>
            </a:r>
            <a:r>
              <a:rPr lang="en-US" sz="2400" dirty="0" smtClean="0"/>
              <a:t>: Carol Farrell, ext. 123</a:t>
            </a:r>
          </a:p>
          <a:p>
            <a:r>
              <a:rPr lang="en-US" sz="2400" dirty="0" err="1" smtClean="0"/>
              <a:t>eTests</a:t>
            </a:r>
            <a:r>
              <a:rPr lang="en-US" sz="2400" dirty="0" smtClean="0"/>
              <a:t> Training: Dawn Montgomery, ext. 126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BEFORE, DURING and AFTER…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105972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/>
          <p:cNvSpPr/>
          <p:nvPr/>
        </p:nvSpPr>
        <p:spPr>
          <a:xfrm>
            <a:off x="2895600" y="2895600"/>
            <a:ext cx="3352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COLLABORATION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District support</a:t>
            </a:r>
          </a:p>
          <a:p>
            <a:r>
              <a:rPr lang="en-US" dirty="0" smtClean="0"/>
              <a:t>Plan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-Schools, labs, test security, computers, users,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training</a:t>
            </a:r>
          </a:p>
          <a:p>
            <a:r>
              <a:rPr lang="en-US" dirty="0" smtClean="0"/>
              <a:t>Organize assignments and meetings</a:t>
            </a:r>
          </a:p>
          <a:p>
            <a:r>
              <a:rPr lang="en-US" dirty="0" smtClean="0"/>
              <a:t>Create a calendar </a:t>
            </a:r>
          </a:p>
          <a:p>
            <a:r>
              <a:rPr lang="en-US" dirty="0" smtClean="0"/>
              <a:t>Adjust and revise</a:t>
            </a:r>
          </a:p>
          <a:p>
            <a:r>
              <a:rPr lang="en-US" dirty="0" smtClean="0"/>
              <a:t>Monitor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Detailed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Task/Assignment</a:t>
            </a:r>
          </a:p>
          <a:p>
            <a:r>
              <a:rPr lang="en-US" dirty="0" smtClean="0"/>
              <a:t>Owners</a:t>
            </a:r>
          </a:p>
          <a:p>
            <a:r>
              <a:rPr lang="en-US" dirty="0" smtClean="0"/>
              <a:t>Telephone numbers and emails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needs and requirements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Silverlight</a:t>
            </a:r>
          </a:p>
          <a:p>
            <a:r>
              <a:rPr lang="en-US" dirty="0" smtClean="0"/>
              <a:t>Designate one point of contact</a:t>
            </a:r>
          </a:p>
          <a:p>
            <a:r>
              <a:rPr lang="en-US" dirty="0" smtClean="0"/>
              <a:t>Registration of computers (one point of contact)</a:t>
            </a:r>
          </a:p>
          <a:p>
            <a:r>
              <a:rPr lang="en-US" dirty="0" smtClean="0"/>
              <a:t>Export of test data (one year)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SCHOOL’S RESPONSIBILITY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399" cy="38401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Identify computer lab(s) for the pilot.</a:t>
            </a:r>
          </a:p>
          <a:p>
            <a:pPr lvl="0"/>
            <a:r>
              <a:rPr lang="en-US" dirty="0"/>
              <a:t>Provide names of all coordinators, proctors and test </a:t>
            </a:r>
            <a:r>
              <a:rPr lang="en-US" dirty="0" smtClean="0"/>
              <a:t>administrators.</a:t>
            </a:r>
          </a:p>
          <a:p>
            <a:pPr lvl="0"/>
            <a:r>
              <a:rPr lang="en-US" dirty="0" smtClean="0"/>
              <a:t>Technicians install </a:t>
            </a:r>
            <a:r>
              <a:rPr lang="en-US" dirty="0"/>
              <a:t>necessary software.</a:t>
            </a:r>
          </a:p>
          <a:p>
            <a:pPr lvl="0"/>
            <a:r>
              <a:rPr lang="en-US" dirty="0"/>
              <a:t>Testing staff needs to complete all certification requirements before going “live</a:t>
            </a:r>
            <a:r>
              <a:rPr lang="en-US" dirty="0" smtClean="0"/>
              <a:t>”.</a:t>
            </a:r>
          </a:p>
          <a:p>
            <a:pPr lvl="0"/>
            <a:r>
              <a:rPr lang="en-US" dirty="0" smtClean="0"/>
              <a:t>Make sure students go through the oral intake screening process.</a:t>
            </a:r>
            <a:endParaRPr lang="en-US" dirty="0"/>
          </a:p>
          <a:p>
            <a:pPr lvl="0"/>
            <a:r>
              <a:rPr lang="en-US" dirty="0"/>
              <a:t>Ensure students are pre and </a:t>
            </a:r>
            <a:r>
              <a:rPr lang="en-US" dirty="0" smtClean="0"/>
              <a:t>post-tested </a:t>
            </a:r>
            <a:r>
              <a:rPr lang="en-US" dirty="0"/>
              <a:t>with </a:t>
            </a:r>
            <a:r>
              <a:rPr lang="en-US" b="1" i="1" dirty="0"/>
              <a:t>eTests </a:t>
            </a:r>
            <a:r>
              <a:rPr lang="en-US" dirty="0"/>
              <a:t>Online.</a:t>
            </a:r>
          </a:p>
          <a:p>
            <a:r>
              <a:rPr lang="en-US" dirty="0" smtClean="0"/>
              <a:t>Monitor Web Test Units (WTUs)</a:t>
            </a:r>
          </a:p>
          <a:p>
            <a:r>
              <a:rPr lang="en-US" dirty="0" smtClean="0"/>
              <a:t>Print daily Student Summary Report to verify with testing log.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</a:t>
            </a:r>
          </a:p>
          <a:p>
            <a:r>
              <a:rPr lang="en-US" dirty="0" smtClean="0"/>
              <a:t>Train all users</a:t>
            </a:r>
          </a:p>
          <a:p>
            <a:r>
              <a:rPr lang="en-US" dirty="0" smtClean="0"/>
              <a:t>CASAS Security Requirements</a:t>
            </a:r>
          </a:p>
          <a:p>
            <a:pPr marL="0" indent="0">
              <a:buNone/>
            </a:pPr>
            <a:r>
              <a:rPr lang="en-US" dirty="0" smtClean="0"/>
              <a:t>     -  Agency Security Agreement (Director)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 CASAS Proctor Online Training</a:t>
            </a:r>
          </a:p>
          <a:p>
            <a:pPr marL="0" indent="0">
              <a:buNone/>
            </a:pPr>
            <a:r>
              <a:rPr lang="en-US" dirty="0" smtClean="0"/>
              <a:t>     -  CASAS Coordinator Online Training</a:t>
            </a:r>
          </a:p>
          <a:p>
            <a:r>
              <a:rPr lang="en-US" dirty="0" smtClean="0"/>
              <a:t>TOPSpro  Enterprise (TE) Training</a:t>
            </a:r>
          </a:p>
          <a:p>
            <a:r>
              <a:rPr lang="en-US" dirty="0" smtClean="0"/>
              <a:t>Webinars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Required Training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Coordinator Certification</a:t>
            </a:r>
          </a:p>
          <a:p>
            <a:pPr lvl="0"/>
            <a:r>
              <a:rPr lang="en-US" sz="3600" dirty="0"/>
              <a:t>Proctor </a:t>
            </a:r>
            <a:r>
              <a:rPr lang="en-US" sz="3600" dirty="0" smtClean="0"/>
              <a:t>Certification</a:t>
            </a:r>
            <a:endParaRPr lang="en-US" sz="3600" dirty="0"/>
          </a:p>
          <a:p>
            <a:pPr lvl="0"/>
            <a:r>
              <a:rPr lang="en-US" sz="3600" dirty="0" smtClean="0"/>
              <a:t>CASAS IT (Implementation Training) </a:t>
            </a:r>
          </a:p>
          <a:p>
            <a:pPr lvl="0"/>
            <a:r>
              <a:rPr lang="en-US" sz="3600" dirty="0" err="1" smtClean="0"/>
              <a:t>e</a:t>
            </a:r>
            <a:r>
              <a:rPr lang="en-US" sz="3600" i="1" dirty="0" err="1" smtClean="0"/>
              <a:t>Tests</a:t>
            </a:r>
            <a:r>
              <a:rPr lang="en-US" sz="3600" dirty="0" smtClean="0"/>
              <a:t> Training 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50B3-AFA1-4F1A-B4CC-58D696D49D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257</TotalTime>
  <Words>702</Words>
  <Application>Microsoft Office PowerPoint</Application>
  <PresentationFormat>On-screen Show (4:3)</PresentationFormat>
  <Paragraphs>181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                                          ONLINE</vt:lpstr>
      <vt:lpstr>TRANSITIONING TO eTests Online  There is nothing to it…but to do it…</vt:lpstr>
      <vt:lpstr>BEFORE, DURING and AFTER…</vt:lpstr>
      <vt:lpstr>Preparation</vt:lpstr>
      <vt:lpstr>TIMETABLE</vt:lpstr>
      <vt:lpstr>TECHNOLOGY</vt:lpstr>
      <vt:lpstr>SCHOOL’S RESPONSIBILITY</vt:lpstr>
      <vt:lpstr>TRAINING</vt:lpstr>
      <vt:lpstr>Required Training</vt:lpstr>
      <vt:lpstr>ONLINE DATABASES</vt:lpstr>
      <vt:lpstr>CASAS ONLINE TRAINING</vt:lpstr>
      <vt:lpstr> PILOT PHASE </vt:lpstr>
      <vt:lpstr> PHASE 1  </vt:lpstr>
      <vt:lpstr>PHASE 2</vt:lpstr>
      <vt:lpstr>PHASE 3</vt:lpstr>
      <vt:lpstr>BACK-UP TESTING OPTIONS</vt:lpstr>
      <vt:lpstr>TOPSpro Enterprise (TE)</vt:lpstr>
      <vt:lpstr>ONLINE LOGIN PAGE</vt:lpstr>
      <vt:lpstr>PowerPoint Presentation</vt:lpstr>
      <vt:lpstr>TOPSpro ENTERPRISE (TE)</vt:lpstr>
      <vt:lpstr>Station Configuration</vt:lpstr>
      <vt:lpstr>CREATING TESTING SESSIONS</vt:lpstr>
      <vt:lpstr>STUDENT TESTING SCREEN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</dc:title>
  <dc:creator>Veronica</dc:creator>
  <cp:lastModifiedBy>ltaylor</cp:lastModifiedBy>
  <cp:revision>35</cp:revision>
  <cp:lastPrinted>2015-10-03T16:19:26Z</cp:lastPrinted>
  <dcterms:created xsi:type="dcterms:W3CDTF">2012-11-12T23:54:55Z</dcterms:created>
  <dcterms:modified xsi:type="dcterms:W3CDTF">2015-10-14T16:49:43Z</dcterms:modified>
</cp:coreProperties>
</file>