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5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4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9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7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771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0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7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24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76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3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5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5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8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5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5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9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9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EFDD-621B-4976-83CB-93DCA1E6146C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F955A-2115-43E0-966D-ED7706D65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38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Lee County </a:t>
            </a:r>
            <a:br>
              <a:rPr lang="en-US" dirty="0" smtClean="0"/>
            </a:br>
            <a:r>
              <a:rPr lang="en-US" sz="4000" dirty="0" smtClean="0"/>
              <a:t>Lifelong Learning Classes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69" y="3724008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06" y="1935921"/>
            <a:ext cx="10353762" cy="3695136"/>
          </a:xfrm>
        </p:spPr>
        <p:txBody>
          <a:bodyPr/>
          <a:lstStyle/>
          <a:p>
            <a:endParaRPr lang="en-US" dirty="0">
              <a:effectLst/>
            </a:endParaRPr>
          </a:p>
          <a:p>
            <a:pPr lvl="1" fontAlgn="base"/>
            <a:r>
              <a:rPr lang="en-US" sz="4000" dirty="0">
                <a:effectLst/>
              </a:rPr>
              <a:t>Shorter and multiple classes work better than longer more expensive classes</a:t>
            </a:r>
          </a:p>
          <a:p>
            <a:pPr lvl="2" fontAlgn="base"/>
            <a:r>
              <a:rPr lang="en-US" sz="3600" dirty="0">
                <a:effectLst/>
              </a:rPr>
              <a:t>Ex. Instead of $130+ for a 14 week class, have two 7-week classes for $65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04" y="4700789"/>
            <a:ext cx="2796927" cy="182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06" y="1935921"/>
            <a:ext cx="10353762" cy="3695136"/>
          </a:xfrm>
        </p:spPr>
        <p:txBody>
          <a:bodyPr/>
          <a:lstStyle/>
          <a:p>
            <a:endParaRPr lang="en-US" dirty="0">
              <a:effectLst/>
            </a:endParaRPr>
          </a:p>
          <a:p>
            <a:pPr lvl="1" fontAlgn="base"/>
            <a:r>
              <a:rPr lang="en-US" sz="4000" dirty="0">
                <a:effectLst/>
              </a:rPr>
              <a:t>Popular classes: Spanish, American Sign Language, Fitness, Microsoft Excel, and Adobe Photoshop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</a:rPr>
              <a:t>Be willing to take risks and try new classes (ex. American Sign Language in Lee County)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</a:rPr>
              <a:t>Be willing to take risks and try new classes (ex. American Sign Language in Lee County)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7702171" cy="3695136"/>
          </a:xfrm>
        </p:spPr>
        <p:txBody>
          <a:bodyPr>
            <a:normAutofit fontScale="77500" lnSpcReduction="20000"/>
          </a:bodyPr>
          <a:lstStyle/>
          <a:p>
            <a:pPr marL="457200" lvl="1" indent="0" fontAlgn="base">
              <a:buNone/>
            </a:pPr>
            <a:r>
              <a:rPr lang="en-US" sz="3800" dirty="0" smtClean="0">
                <a:effectLst/>
              </a:rPr>
              <a:t>Clear </a:t>
            </a:r>
            <a:r>
              <a:rPr lang="en-US" sz="3800" dirty="0">
                <a:effectLst/>
              </a:rPr>
              <a:t>communication is key</a:t>
            </a:r>
          </a:p>
          <a:p>
            <a:pPr lvl="2" fontAlgn="base"/>
            <a:r>
              <a:rPr lang="en-US" sz="3300" dirty="0">
                <a:effectLst/>
              </a:rPr>
              <a:t>Teachers - make sure they understand the class minimum requirement</a:t>
            </a:r>
          </a:p>
          <a:p>
            <a:pPr lvl="2" fontAlgn="base"/>
            <a:r>
              <a:rPr lang="en-US" sz="3300" dirty="0">
                <a:effectLst/>
              </a:rPr>
              <a:t>Students - include a disclosure in your class description</a:t>
            </a:r>
          </a:p>
          <a:p>
            <a:pPr lvl="2" fontAlgn="base"/>
            <a:r>
              <a:rPr lang="en-US" sz="3300" dirty="0">
                <a:effectLst/>
              </a:rPr>
              <a:t>Students - use automated email reminders</a:t>
            </a:r>
          </a:p>
          <a:p>
            <a:pPr lvl="3" fontAlgn="base"/>
            <a:r>
              <a:rPr lang="en-US" sz="2800" dirty="0">
                <a:effectLst/>
              </a:rPr>
              <a:t>Start of class</a:t>
            </a:r>
          </a:p>
          <a:p>
            <a:pPr lvl="3" fontAlgn="base"/>
            <a:r>
              <a:rPr lang="en-US" sz="2800" dirty="0">
                <a:effectLst/>
              </a:rPr>
              <a:t>Reminders of class days off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7689292" cy="3695136"/>
          </a:xfrm>
        </p:spPr>
        <p:txBody>
          <a:bodyPr>
            <a:normAutofit fontScale="92500" lnSpcReduction="10000"/>
          </a:bodyPr>
          <a:lstStyle/>
          <a:p>
            <a:pPr marL="457200" lvl="1" indent="0" fontAlgn="base">
              <a:buNone/>
            </a:pPr>
            <a:r>
              <a:rPr lang="en-US" sz="4000" dirty="0" smtClean="0">
                <a:effectLst/>
              </a:rPr>
              <a:t>Have </a:t>
            </a:r>
            <a:r>
              <a:rPr lang="en-US" sz="4000" dirty="0">
                <a:effectLst/>
              </a:rPr>
              <a:t>a clear refund policy</a:t>
            </a:r>
          </a:p>
          <a:p>
            <a:pPr lvl="2" fontAlgn="base"/>
            <a:r>
              <a:rPr lang="en-US" sz="3600" dirty="0">
                <a:effectLst/>
              </a:rPr>
              <a:t>Lee County - 1 day prior to class start</a:t>
            </a:r>
          </a:p>
          <a:p>
            <a:pPr lvl="2" fontAlgn="base"/>
            <a:r>
              <a:rPr lang="en-US" sz="3600" dirty="0">
                <a:effectLst/>
              </a:rPr>
              <a:t>After class starts - no refunds</a:t>
            </a:r>
          </a:p>
          <a:p>
            <a:pPr lvl="2" fontAlgn="base"/>
            <a:r>
              <a:rPr lang="en-US" sz="3600" dirty="0">
                <a:effectLst/>
              </a:rPr>
              <a:t>We do offer a class credit to be used for a future class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57427"/>
            <a:ext cx="7715050" cy="3695136"/>
          </a:xfrm>
        </p:spPr>
        <p:txBody>
          <a:bodyPr>
            <a:normAutofit fontScale="85000" lnSpcReduction="10000"/>
          </a:bodyPr>
          <a:lstStyle/>
          <a:p>
            <a:pPr marL="457200" lvl="1" indent="0" fontAlgn="base">
              <a:buNone/>
            </a:pPr>
            <a:r>
              <a:rPr lang="en-US" sz="3600" dirty="0" smtClean="0">
                <a:effectLst/>
              </a:rPr>
              <a:t>When </a:t>
            </a:r>
            <a:r>
              <a:rPr lang="en-US" sz="3600" dirty="0">
                <a:effectLst/>
              </a:rPr>
              <a:t>starting a new class, invest in the curriculum of the class</a:t>
            </a:r>
          </a:p>
          <a:p>
            <a:pPr lvl="2" fontAlgn="base"/>
            <a:r>
              <a:rPr lang="en-US" sz="3200" dirty="0">
                <a:effectLst/>
              </a:rPr>
              <a:t>Purchase TE for instructor</a:t>
            </a:r>
          </a:p>
          <a:p>
            <a:pPr lvl="2" fontAlgn="base"/>
            <a:r>
              <a:rPr lang="en-US" sz="3200" dirty="0">
                <a:effectLst/>
              </a:rPr>
              <a:t>Pay teacher a few hours to design </a:t>
            </a:r>
            <a:r>
              <a:rPr lang="en-US" sz="3200" dirty="0" smtClean="0">
                <a:effectLst/>
              </a:rPr>
              <a:t>class</a:t>
            </a:r>
            <a:endParaRPr lang="en-US" dirty="0" smtClean="0"/>
          </a:p>
          <a:p>
            <a:pPr lvl="2" fontAlgn="base"/>
            <a:r>
              <a:rPr lang="en-US" sz="3200" dirty="0" smtClean="0">
                <a:effectLst/>
              </a:rPr>
              <a:t>Create a standardized curriculum for classes at multiple sites (ex. Spanish 1A, 1B…)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7753687" cy="3695136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effectLst/>
            </a:endParaRPr>
          </a:p>
          <a:p>
            <a:pPr lvl="1" fontAlgn="base"/>
            <a:r>
              <a:rPr lang="en-US" sz="3900" dirty="0">
                <a:effectLst/>
              </a:rPr>
              <a:t>Accurate course descriptions</a:t>
            </a:r>
          </a:p>
          <a:p>
            <a:pPr lvl="2" fontAlgn="base"/>
            <a:r>
              <a:rPr lang="en-US" sz="3500" dirty="0">
                <a:effectLst/>
              </a:rPr>
              <a:t>Minimizes phone calls and emails to your program</a:t>
            </a:r>
          </a:p>
          <a:p>
            <a:pPr lvl="2" fontAlgn="base"/>
            <a:r>
              <a:rPr lang="en-US" sz="3500" dirty="0">
                <a:effectLst/>
              </a:rPr>
              <a:t>Have a dedicated staff member who is the go to person for your program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pPr lvl="1" fontAlgn="base"/>
            <a:r>
              <a:rPr lang="en-US" sz="3600" dirty="0">
                <a:effectLst/>
              </a:rPr>
              <a:t>Send out targeted emails</a:t>
            </a:r>
          </a:p>
          <a:p>
            <a:pPr lvl="2" fontAlgn="base"/>
            <a:r>
              <a:rPr lang="en-US" sz="3200" dirty="0">
                <a:effectLst/>
              </a:rPr>
              <a:t>Ex. emails to all students who have taken a Tai Chi class for upcoming Tai Chi classes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</a:rPr>
              <a:t>If you have several classes with more than the minimum number of students, consider allowing a class to run with less than the minimum number of students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</a:rPr>
              <a:t>Program overview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/>
            <a:r>
              <a:rPr lang="en-US" sz="3600" dirty="0" smtClean="0">
                <a:effectLst/>
              </a:rPr>
              <a:t>Classes </a:t>
            </a:r>
            <a:r>
              <a:rPr lang="en-US" sz="3600" dirty="0">
                <a:effectLst/>
              </a:rPr>
              <a:t>offered</a:t>
            </a:r>
          </a:p>
          <a:p>
            <a:pPr lvl="1" fontAlgn="base"/>
            <a:r>
              <a:rPr lang="en-US" sz="3600" dirty="0">
                <a:effectLst/>
              </a:rPr>
              <a:t>Locations</a:t>
            </a:r>
          </a:p>
          <a:p>
            <a:pPr lvl="1" fontAlgn="base"/>
            <a:r>
              <a:rPr lang="en-US" sz="3600" dirty="0">
                <a:effectLst/>
              </a:rPr>
              <a:t>Number of students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Brian Granstra</a:t>
            </a:r>
          </a:p>
          <a:p>
            <a:r>
              <a:rPr lang="en-US" sz="3200" dirty="0" smtClean="0"/>
              <a:t>BrianRG@leeschools.net</a:t>
            </a:r>
          </a:p>
          <a:p>
            <a:r>
              <a:rPr lang="en-US" sz="3200" dirty="0" smtClean="0"/>
              <a:t>239-939-6308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effectLst/>
              </a:rPr>
              <a:t>Financials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pPr lvl="1" fontAlgn="base"/>
            <a:r>
              <a:rPr lang="en-US" sz="2800" dirty="0">
                <a:effectLst/>
              </a:rPr>
              <a:t>Cost to student ($4 per hour plus fees)</a:t>
            </a:r>
          </a:p>
          <a:p>
            <a:pPr lvl="1" fontAlgn="base"/>
            <a:r>
              <a:rPr lang="en-US" sz="2800" dirty="0">
                <a:effectLst/>
              </a:rPr>
              <a:t>Minimum number of students required for class</a:t>
            </a:r>
          </a:p>
          <a:p>
            <a:pPr lvl="1" fontAlgn="base"/>
            <a:r>
              <a:rPr lang="en-US" sz="2800" dirty="0">
                <a:effectLst/>
              </a:rPr>
              <a:t>Our school district does not charge us for overhead (room rental, HR support, utilities)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effectLst/>
              </a:rPr>
              <a:t>Financials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pPr lvl="1" fontAlgn="base"/>
            <a:r>
              <a:rPr lang="en-US" sz="2800" dirty="0">
                <a:effectLst/>
              </a:rPr>
              <a:t>Cost to student ($4 per hour plus fees)</a:t>
            </a:r>
          </a:p>
          <a:p>
            <a:pPr lvl="1" fontAlgn="base"/>
            <a:r>
              <a:rPr lang="en-US" sz="2800" dirty="0">
                <a:effectLst/>
              </a:rPr>
              <a:t>Minimum number of students required for class</a:t>
            </a:r>
          </a:p>
          <a:p>
            <a:pPr lvl="1" fontAlgn="base"/>
            <a:r>
              <a:rPr lang="en-US" sz="2800" dirty="0">
                <a:effectLst/>
              </a:rPr>
              <a:t>Our school district does not charge us for overhead (room rental, HR support, utilities)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Operations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pPr lvl="1" fontAlgn="base"/>
            <a:r>
              <a:rPr lang="en-US" sz="3200" dirty="0">
                <a:effectLst/>
              </a:rPr>
              <a:t>We offer our </a:t>
            </a:r>
            <a:r>
              <a:rPr lang="en-US" sz="3200" dirty="0" smtClean="0">
                <a:effectLst/>
              </a:rPr>
              <a:t>Lifelong </a:t>
            </a:r>
            <a:r>
              <a:rPr lang="en-US" sz="3200" dirty="0">
                <a:effectLst/>
              </a:rPr>
              <a:t>learning classes at our adult education locations</a:t>
            </a:r>
          </a:p>
          <a:p>
            <a:pPr lvl="2" fontAlgn="base"/>
            <a:r>
              <a:rPr lang="en-US" sz="2800" dirty="0">
                <a:effectLst/>
              </a:rPr>
              <a:t>This saves us cost (no need for extra support staff)</a:t>
            </a:r>
          </a:p>
          <a:p>
            <a:pPr lvl="2" fontAlgn="base"/>
            <a:r>
              <a:rPr lang="en-US" sz="2800" dirty="0">
                <a:effectLst/>
              </a:rPr>
              <a:t>Established program locations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Operations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7534746" cy="3695136"/>
          </a:xfrm>
        </p:spPr>
        <p:txBody>
          <a:bodyPr>
            <a:noAutofit/>
          </a:bodyPr>
          <a:lstStyle/>
          <a:p>
            <a:pPr marL="457200" lvl="1" indent="0" fontAlgn="base">
              <a:buNone/>
            </a:pPr>
            <a:r>
              <a:rPr lang="en-US" sz="3600" dirty="0" smtClean="0">
                <a:effectLst/>
              </a:rPr>
              <a:t>Eventbrite</a:t>
            </a:r>
            <a:endParaRPr lang="en-US" sz="3600" dirty="0">
              <a:effectLst/>
            </a:endParaRPr>
          </a:p>
          <a:p>
            <a:pPr lvl="2" fontAlgn="base"/>
            <a:r>
              <a:rPr lang="en-US" sz="3200" dirty="0">
                <a:effectLst/>
              </a:rPr>
              <a:t>Class registration</a:t>
            </a:r>
          </a:p>
          <a:p>
            <a:pPr lvl="2" fontAlgn="base"/>
            <a:r>
              <a:rPr lang="en-US" sz="3200" dirty="0">
                <a:effectLst/>
              </a:rPr>
              <a:t>Student payment</a:t>
            </a:r>
          </a:p>
          <a:p>
            <a:pPr lvl="2" fontAlgn="base"/>
            <a:r>
              <a:rPr lang="en-US" sz="3200" dirty="0">
                <a:effectLst/>
              </a:rPr>
              <a:t>Student communication</a:t>
            </a:r>
          </a:p>
          <a:p>
            <a:pPr lvl="2" fontAlgn="base"/>
            <a:r>
              <a:rPr lang="en-US" sz="3200" dirty="0">
                <a:effectLst/>
              </a:rPr>
              <a:t>Eventbrite mails a check to us after the class has completed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" y="0"/>
            <a:ext cx="11498832" cy="6858000"/>
          </a:xfrm>
        </p:spPr>
      </p:pic>
    </p:spTree>
    <p:extLst>
      <p:ext uri="{BB962C8B-B14F-4D97-AF65-F5344CB8AC3E}">
        <p14:creationId xmlns:p14="http://schemas.microsoft.com/office/powerpoint/2010/main" val="9453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Marketing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7534746" cy="3695136"/>
          </a:xfrm>
        </p:spPr>
        <p:txBody>
          <a:bodyPr>
            <a:noAutofit/>
          </a:bodyPr>
          <a:lstStyle/>
          <a:p>
            <a:pPr marL="457200" lvl="1" indent="0" fontAlgn="base">
              <a:buNone/>
            </a:pPr>
            <a:endParaRPr lang="en-US" dirty="0">
              <a:effectLst/>
            </a:endParaRPr>
          </a:p>
          <a:p>
            <a:pPr lvl="1" fontAlgn="base"/>
            <a:r>
              <a:rPr lang="en-US" sz="3200" dirty="0">
                <a:effectLst/>
              </a:rPr>
              <a:t>Constant Contact</a:t>
            </a:r>
          </a:p>
          <a:p>
            <a:pPr lvl="1" fontAlgn="base"/>
            <a:r>
              <a:rPr lang="en-US" sz="3200" dirty="0">
                <a:effectLst/>
              </a:rPr>
              <a:t>Emails to all 13,000 School District of Lee County Students</a:t>
            </a:r>
          </a:p>
          <a:p>
            <a:pPr lvl="1" fontAlgn="base"/>
            <a:r>
              <a:rPr lang="en-US" sz="3200" dirty="0">
                <a:effectLst/>
              </a:rPr>
              <a:t>NPR - WGCU</a:t>
            </a:r>
          </a:p>
          <a:p>
            <a:pPr lvl="1" fontAlgn="base"/>
            <a:r>
              <a:rPr lang="en-US" sz="3200" dirty="0">
                <a:effectLst/>
              </a:rPr>
              <a:t>Flyers to Elementary Schools</a:t>
            </a:r>
          </a:p>
          <a:p>
            <a:pPr lvl="1" fontAlgn="base"/>
            <a:r>
              <a:rPr lang="en-US" sz="3200" dirty="0">
                <a:effectLst/>
              </a:rPr>
              <a:t>Eventbrite Directory Promotion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7534746" cy="3695136"/>
          </a:xfrm>
        </p:spPr>
        <p:txBody>
          <a:bodyPr>
            <a:noAutofit/>
          </a:bodyPr>
          <a:lstStyle/>
          <a:p>
            <a:pPr marL="457200" lvl="1" indent="0" fontAlgn="base">
              <a:buNone/>
            </a:pPr>
            <a:r>
              <a:rPr lang="en-US" sz="3200" dirty="0" smtClean="0">
                <a:effectLst/>
              </a:rPr>
              <a:t>Use </a:t>
            </a:r>
            <a:r>
              <a:rPr lang="en-US" sz="3200" dirty="0">
                <a:effectLst/>
              </a:rPr>
              <a:t>an online registration platform. </a:t>
            </a:r>
          </a:p>
          <a:p>
            <a:pPr lvl="2" fontAlgn="base"/>
            <a:r>
              <a:rPr lang="en-US" sz="2800" dirty="0">
                <a:effectLst/>
              </a:rPr>
              <a:t>Saves on labor costs</a:t>
            </a:r>
          </a:p>
          <a:p>
            <a:pPr lvl="2" fontAlgn="base"/>
            <a:r>
              <a:rPr lang="en-US" sz="2800" dirty="0">
                <a:effectLst/>
              </a:rPr>
              <a:t>Prospective students are able to register when they are most excited for the class</a:t>
            </a:r>
          </a:p>
          <a:p>
            <a:pPr lvl="2" fontAlgn="base"/>
            <a:r>
              <a:rPr lang="en-US" sz="2800" dirty="0">
                <a:effectLst/>
              </a:rPr>
              <a:t>Reports</a:t>
            </a:r>
          </a:p>
          <a:p>
            <a:pPr lvl="2" fontAlgn="base"/>
            <a:r>
              <a:rPr lang="en-US" sz="2800" dirty="0">
                <a:effectLst/>
              </a:rPr>
              <a:t>Historical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535377"/>
            <a:ext cx="3050145" cy="1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84</TotalTime>
  <Words>478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Rockwell</vt:lpstr>
      <vt:lpstr>Damask</vt:lpstr>
      <vt:lpstr>Lee County  Lifelong Learning Classes</vt:lpstr>
      <vt:lpstr>Program overview </vt:lpstr>
      <vt:lpstr>Financials </vt:lpstr>
      <vt:lpstr>Financials </vt:lpstr>
      <vt:lpstr>Operations</vt:lpstr>
      <vt:lpstr>Operations</vt:lpstr>
      <vt:lpstr>PowerPoint Presentation</vt:lpstr>
      <vt:lpstr>Marketing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Questions</vt:lpstr>
    </vt:vector>
  </TitlesOfParts>
  <Company>School District of Lee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 County  Lifelong Learning Classes</dc:title>
  <dc:creator>Granstra, Brian</dc:creator>
  <cp:lastModifiedBy>Granstra, Brian</cp:lastModifiedBy>
  <cp:revision>12</cp:revision>
  <dcterms:created xsi:type="dcterms:W3CDTF">2018-06-19T12:53:34Z</dcterms:created>
  <dcterms:modified xsi:type="dcterms:W3CDTF">2018-06-19T14:38:19Z</dcterms:modified>
</cp:coreProperties>
</file>